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7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F0C7CA7-99D9-4C8B-A6E9-E7ED7B20AB9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Future of </a:t>
            </a:r>
            <a:r>
              <a:rPr lang="en-US" dirty="0" smtClean="0"/>
              <a:t>NBDC</a:t>
            </a:r>
            <a:r>
              <a:rPr lang="en-US" dirty="0" smtClean="0"/>
              <a:t> </a:t>
            </a:r>
            <a:r>
              <a:rPr lang="en-US" dirty="0" smtClean="0"/>
              <a:t>National Platform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Belay </a:t>
            </a:r>
            <a:r>
              <a:rPr lang="en-US" dirty="0" smtClean="0"/>
              <a:t>Demissie, National Consultant, NBDC</a:t>
            </a:r>
            <a:endParaRPr lang="en-US" dirty="0" smtClean="0"/>
          </a:p>
          <a:p>
            <a:r>
              <a:rPr lang="en-US" dirty="0" smtClean="0"/>
              <a:t>October,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347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Experience 2: </a:t>
            </a:r>
            <a:r>
              <a:rPr lang="en-US" dirty="0" err="1" smtClean="0"/>
              <a:t>FLoWS</a:t>
            </a:r>
            <a:r>
              <a:rPr lang="en-US" dirty="0" smtClean="0"/>
              <a:t> of </a:t>
            </a:r>
            <a:r>
              <a:rPr lang="en-US" dirty="0" err="1" smtClean="0"/>
              <a:t>RiPPLE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FLoWS</a:t>
            </a:r>
            <a:r>
              <a:rPr lang="en-US" dirty="0" smtClean="0"/>
              <a:t> </a:t>
            </a:r>
            <a:r>
              <a:rPr lang="en-US" dirty="0"/>
              <a:t>(Forum for Learning on Water &amp; </a:t>
            </a:r>
            <a:r>
              <a:rPr lang="en-US" dirty="0" smtClean="0"/>
              <a:t>Sanitation): - An </a:t>
            </a:r>
            <a:r>
              <a:rPr lang="en-US" dirty="0"/>
              <a:t>interactive </a:t>
            </a:r>
            <a:r>
              <a:rPr lang="en-US" dirty="0" err="1"/>
              <a:t>WaSH</a:t>
            </a:r>
            <a:r>
              <a:rPr lang="en-US" dirty="0"/>
              <a:t> national learning platform 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Participants: development practitioners, </a:t>
            </a:r>
            <a:r>
              <a:rPr lang="en-US" dirty="0"/>
              <a:t>policy &amp; decision makers, researchers , </a:t>
            </a:r>
            <a:r>
              <a:rPr lang="en-US" dirty="0" err="1"/>
              <a:t>etc</a:t>
            </a:r>
            <a:r>
              <a:rPr lang="en-US" dirty="0"/>
              <a:t>  from governmental organizations, CSOs/NGOs, academic &amp; research institutes, donor agencies, private </a:t>
            </a:r>
            <a:r>
              <a:rPr lang="en-US" dirty="0" smtClean="0"/>
              <a:t>sector </a:t>
            </a:r>
            <a:r>
              <a:rPr lang="en-US" dirty="0" err="1" smtClean="0"/>
              <a:t>etc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Aim </a:t>
            </a:r>
            <a:r>
              <a:rPr lang="en-US" dirty="0"/>
              <a:t>to stimulate interest in learning, enhance uptake of action research findings </a:t>
            </a:r>
            <a:r>
              <a:rPr lang="en-US" dirty="0" smtClean="0"/>
              <a:t>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Ministry </a:t>
            </a:r>
            <a:r>
              <a:rPr lang="en-US" dirty="0"/>
              <a:t>of Water &amp; Energy (</a:t>
            </a:r>
            <a:r>
              <a:rPr lang="en-US" dirty="0" err="1"/>
              <a:t>MoWE</a:t>
            </a:r>
            <a:r>
              <a:rPr lang="en-US" dirty="0"/>
              <a:t>) under the Research &amp; Development (</a:t>
            </a:r>
            <a:r>
              <a:rPr lang="en-US" dirty="0" smtClean="0"/>
              <a:t>R&amp;D) </a:t>
            </a:r>
            <a:r>
              <a:rPr lang="en-US" dirty="0"/>
              <a:t>… Directorate: </a:t>
            </a:r>
            <a:r>
              <a:rPr lang="en-US" dirty="0" smtClean="0"/>
              <a:t>Responsible </a:t>
            </a:r>
            <a:r>
              <a:rPr lang="en-US" dirty="0"/>
              <a:t>to follow up implementation of policies, to carry out regular analysis, to identify policy gaps and to use evidence from regions, NGOs and donors for policy </a:t>
            </a:r>
            <a:r>
              <a:rPr lang="en-US" dirty="0" smtClean="0"/>
              <a:t>feedback </a:t>
            </a:r>
            <a:r>
              <a:rPr lang="en-US" dirty="0" smtClean="0">
                <a:solidFill>
                  <a:srgbClr val="FF0000"/>
                </a:solidFill>
              </a:rPr>
              <a:t>( this is a gap under the MOA)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close collaboration with technical and logistical Financial assistances of </a:t>
            </a:r>
            <a:r>
              <a:rPr lang="en-US" dirty="0" smtClean="0"/>
              <a:t>projects: </a:t>
            </a:r>
          </a:p>
          <a:p>
            <a:pPr marL="0" indent="0">
              <a:buNone/>
            </a:pPr>
            <a:r>
              <a:rPr lang="en-US" dirty="0" smtClean="0"/>
              <a:t>        - </a:t>
            </a:r>
            <a:r>
              <a:rPr lang="en-US" dirty="0" err="1" smtClean="0"/>
              <a:t>RiPPLE</a:t>
            </a:r>
            <a:r>
              <a:rPr lang="en-US" dirty="0" smtClean="0"/>
              <a:t>, Projects and </a:t>
            </a:r>
            <a:r>
              <a:rPr lang="en-US" dirty="0"/>
              <a:t>other </a:t>
            </a:r>
            <a:r>
              <a:rPr lang="en-US" dirty="0" smtClean="0"/>
              <a:t>sector </a:t>
            </a:r>
            <a:r>
              <a:rPr lang="en-US" dirty="0"/>
              <a:t>institution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Have </a:t>
            </a:r>
            <a:r>
              <a:rPr lang="en-US" dirty="0" err="1" smtClean="0"/>
              <a:t>MoU</a:t>
            </a:r>
            <a:r>
              <a:rPr lang="en-US" dirty="0" smtClean="0"/>
              <a:t> signed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83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Align with the </a:t>
            </a:r>
            <a:r>
              <a:rPr lang="en-US" dirty="0" smtClean="0"/>
              <a:t>existing national </a:t>
            </a:r>
            <a:r>
              <a:rPr lang="en-US" dirty="0" smtClean="0"/>
              <a:t>and regional coordination </a:t>
            </a:r>
            <a:r>
              <a:rPr lang="en-US" dirty="0" smtClean="0"/>
              <a:t>mechanisms under the MOA- NRM state minister and NRM directorate- IWMI already started the positive </a:t>
            </a:r>
            <a:r>
              <a:rPr lang="en-US" smtClean="0"/>
              <a:t>engagement.</a:t>
            </a:r>
          </a:p>
          <a:p>
            <a:endParaRPr lang="en-US" dirty="0" smtClean="0"/>
          </a:p>
          <a:p>
            <a:r>
              <a:rPr lang="en-US" dirty="0" smtClean="0"/>
              <a:t>No need of having MOU since the coordination mechanisms are in place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Success factor: continues institutional and personal engagement and commitment from project implementing institutions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This way it is possible </a:t>
            </a:r>
            <a:r>
              <a:rPr lang="en-US" dirty="0" smtClean="0"/>
              <a:t>to influence policy, institution and </a:t>
            </a:r>
            <a:r>
              <a:rPr lang="en-US" dirty="0" smtClean="0"/>
              <a:t>practices using evidence- based approach</a:t>
            </a:r>
          </a:p>
          <a:p>
            <a:endParaRPr lang="en-US" dirty="0"/>
          </a:p>
          <a:p>
            <a:r>
              <a:rPr lang="en-US" dirty="0" smtClean="0"/>
              <a:t>Finally: Good linkage between “Science with Policy”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23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/>
          <a:lstStyle/>
          <a:p>
            <a:r>
              <a:rPr lang="en-US" dirty="0" smtClean="0"/>
              <a:t>Thank You …..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                       </a:t>
            </a:r>
            <a:r>
              <a:rPr lang="en-US" sz="6600" dirty="0" smtClean="0"/>
              <a:t>Thank You !!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426140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 reality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236220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-"/>
            </a:pPr>
            <a:r>
              <a:rPr lang="en-US" dirty="0" smtClean="0"/>
              <a:t>The National platform is NBDC project facilitated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NBDC ends in Dec </a:t>
            </a:r>
            <a:r>
              <a:rPr lang="en-US" dirty="0" smtClean="0"/>
              <a:t>2013- no budget</a:t>
            </a: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No sustainable </a:t>
            </a:r>
            <a:r>
              <a:rPr lang="en-US" dirty="0" smtClean="0"/>
              <a:t>institutional system </a:t>
            </a:r>
            <a:r>
              <a:rPr lang="en-US" dirty="0" smtClean="0"/>
              <a:t>established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Ownership not yet </a:t>
            </a:r>
            <a:r>
              <a:rPr lang="en-US" dirty="0" smtClean="0"/>
              <a:t>defined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But having the forum is appreciated by all </a:t>
            </a:r>
            <a:endParaRPr lang="en-US" dirty="0" smtClean="0"/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pPr marL="342900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736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Options for continuity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581400"/>
            <a:ext cx="6400800" cy="1752600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Business as usual: CGIAR system led process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Align with Existing </a:t>
            </a:r>
            <a:r>
              <a:rPr lang="en-US" dirty="0"/>
              <a:t>N</a:t>
            </a:r>
            <a:r>
              <a:rPr lang="en-US" dirty="0" smtClean="0"/>
              <a:t>ational Coordination Mechanisms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Think tank group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</a:t>
            </a:r>
            <a:r>
              <a:rPr lang="en-US" dirty="0" smtClean="0"/>
              <a:t>rofessional Associations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4865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Option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0145428"/>
              </p:ext>
            </p:extLst>
          </p:nvPr>
        </p:nvGraphicFramePr>
        <p:xfrm>
          <a:off x="457200" y="1600200"/>
          <a:ext cx="8229600" cy="460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Feasibility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Remarks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 Business as usual: CGIAR system led process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resources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3A299"/>
                        </a:buClr>
                        <a:buSzPct val="85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2.</a:t>
                      </a:r>
                      <a:r>
                        <a:rPr kumimoji="0" 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</a:rPr>
                        <a:t> Think tank group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interest group emerged  yet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 Professional Associations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financial resources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3A299"/>
                        </a:buClr>
                        <a:buSzPct val="85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4.</a:t>
                      </a:r>
                      <a:r>
                        <a:rPr kumimoji="0" lang="en-US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</a:rPr>
                        <a:t> Align with Existing National Coordination Mechanisms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Yes, with strengthening and</a:t>
                      </a:r>
                      <a:r>
                        <a:rPr lang="en-US" baseline="0" dirty="0" smtClean="0"/>
                        <a:t> close collaboration with projects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440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Coordination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b="1" dirty="0" smtClean="0"/>
              <a:t>RED/FS</a:t>
            </a:r>
            <a:r>
              <a:rPr lang="en-US" dirty="0" smtClean="0"/>
              <a:t>:  - Led by MOFED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- Government, donor, NGO, private sector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                 - More on resource mobilization, </a:t>
            </a:r>
            <a:r>
              <a:rPr lang="en-US" dirty="0" smtClean="0">
                <a:solidFill>
                  <a:srgbClr val="FF0000"/>
                </a:solidFill>
              </a:rPr>
              <a:t>strategic frame work development, policy and institutions</a:t>
            </a:r>
            <a:r>
              <a:rPr lang="en-US" dirty="0" smtClean="0"/>
              <a:t>         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    	-  Project implementation support, M&amp;E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ADPLAC</a:t>
            </a:r>
            <a:r>
              <a:rPr lang="en-US" dirty="0" smtClean="0"/>
              <a:t> :-</a:t>
            </a:r>
            <a:r>
              <a:rPr lang="en-US" dirty="0"/>
              <a:t>Agricultural development partners’ linkage advisory council (ADPLAC</a:t>
            </a:r>
            <a:r>
              <a:rPr lang="en-US" dirty="0" smtClean="0"/>
              <a:t>): </a:t>
            </a:r>
            <a:r>
              <a:rPr lang="en-US" dirty="0"/>
              <a:t>Led by MOA -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       - More technical level</a:t>
            </a:r>
          </a:p>
          <a:p>
            <a:pPr marL="0" indent="0" algn="ctr">
              <a:buNone/>
            </a:pPr>
            <a:r>
              <a:rPr lang="en-US" dirty="0" smtClean="0"/>
              <a:t>	        - Researchers, extensions, farmers, private, NGOs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035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RED/FS Coordination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RED/FS</a:t>
            </a:r>
          </a:p>
          <a:p>
            <a:r>
              <a:rPr lang="en-US" dirty="0" smtClean="0"/>
              <a:t>National Platform</a:t>
            </a:r>
          </a:p>
          <a:p>
            <a:r>
              <a:rPr lang="en-US" dirty="0" smtClean="0"/>
              <a:t>National steering committee</a:t>
            </a:r>
          </a:p>
          <a:p>
            <a:r>
              <a:rPr lang="en-US" dirty="0" smtClean="0"/>
              <a:t>Three TC: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- AGP TC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- SLM TC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- DRMFSS</a:t>
            </a:r>
          </a:p>
          <a:p>
            <a:pPr>
              <a:buFontTx/>
              <a:buChar char="-"/>
            </a:pPr>
            <a:r>
              <a:rPr lang="en-US" dirty="0" smtClean="0"/>
              <a:t>Appropriate place for NBDC  National Platform coordination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SLM TC- with its 5 taskforces</a:t>
            </a:r>
          </a:p>
        </p:txBody>
      </p:sp>
    </p:spTree>
    <p:extLst>
      <p:ext uri="{BB962C8B-B14F-4D97-AF65-F5344CB8AC3E}">
        <p14:creationId xmlns:p14="http://schemas.microsoft.com/office/powerpoint/2010/main" val="1342459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SLM 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task forces</a:t>
            </a:r>
          </a:p>
          <a:p>
            <a:pPr marL="0" indent="0">
              <a:buNone/>
            </a:pPr>
            <a:r>
              <a:rPr lang="en-US" dirty="0" smtClean="0"/>
              <a:t>                   - Small scale irrigation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- Best practice task force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- Capacity building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- Climate change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- Land administration/land use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Note: Inter-task force collaboration is a must for a sustainable NRM sector development !!!</a:t>
            </a:r>
          </a:p>
        </p:txBody>
      </p:sp>
    </p:spTree>
    <p:extLst>
      <p:ext uri="{BB962C8B-B14F-4D97-AF65-F5344CB8AC3E}">
        <p14:creationId xmlns:p14="http://schemas.microsoft.com/office/powerpoint/2010/main" val="161470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</a:t>
            </a:r>
            <a:r>
              <a:rPr lang="en-US" dirty="0"/>
              <a:t>P</a:t>
            </a:r>
            <a:r>
              <a:rPr lang="en-US" dirty="0" smtClean="0"/>
              <a:t>latform Meeting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organize every six months</a:t>
            </a:r>
          </a:p>
          <a:p>
            <a:endParaRPr lang="en-US" dirty="0" smtClean="0"/>
          </a:p>
          <a:p>
            <a:r>
              <a:rPr lang="en-US" dirty="0" smtClean="0"/>
              <a:t>One of the TC could set an agenda </a:t>
            </a:r>
            <a:r>
              <a:rPr lang="en-US" dirty="0" smtClean="0"/>
              <a:t>for discussion</a:t>
            </a:r>
            <a:r>
              <a:rPr lang="en-US" dirty="0" smtClean="0"/>
              <a:t> </a:t>
            </a:r>
            <a:r>
              <a:rPr lang="en-US" dirty="0" smtClean="0"/>
              <a:t>and call a meeting</a:t>
            </a:r>
          </a:p>
          <a:p>
            <a:r>
              <a:rPr lang="en-US" dirty="0" smtClean="0"/>
              <a:t>Task forces play a critical role in proposing the </a:t>
            </a:r>
            <a:r>
              <a:rPr lang="en-US" dirty="0" smtClean="0"/>
              <a:t>agenda items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Projects </a:t>
            </a:r>
            <a:r>
              <a:rPr lang="en-US" dirty="0" smtClean="0"/>
              <a:t>contribute </a:t>
            </a:r>
            <a:r>
              <a:rPr lang="en-US" dirty="0" smtClean="0"/>
              <a:t>resources to organize different meetings including the platform </a:t>
            </a:r>
            <a:r>
              <a:rPr lang="en-US" dirty="0" smtClean="0"/>
              <a:t>meeting, technical support, share experiences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61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</a:t>
            </a:r>
            <a:r>
              <a:rPr lang="en-US" dirty="0" smtClean="0"/>
              <a:t>Experience 1: </a:t>
            </a:r>
            <a:r>
              <a:rPr lang="en-US" dirty="0" smtClean="0"/>
              <a:t>Small Scale Irrigation Task </a:t>
            </a:r>
            <a:r>
              <a:rPr lang="en-US" dirty="0" smtClean="0"/>
              <a:t>force – IWMI’s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IWMI- 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ember and secretariat of the TF</a:t>
            </a:r>
          </a:p>
          <a:p>
            <a:r>
              <a:rPr lang="en-US" dirty="0" smtClean="0"/>
              <a:t>Initiate any agenda for discussion </a:t>
            </a:r>
          </a:p>
          <a:p>
            <a:r>
              <a:rPr lang="en-US" dirty="0" smtClean="0"/>
              <a:t>Present and share any field level findings for the different TFs</a:t>
            </a:r>
          </a:p>
          <a:p>
            <a:endParaRPr lang="en-US" dirty="0"/>
          </a:p>
          <a:p>
            <a:r>
              <a:rPr lang="en-US" dirty="0" smtClean="0"/>
              <a:t>SSI-TF: organized a regional workshop at </a:t>
            </a:r>
            <a:r>
              <a:rPr lang="en-US" dirty="0" err="1" smtClean="0"/>
              <a:t>Bahir</a:t>
            </a:r>
            <a:r>
              <a:rPr lang="en-US" dirty="0" smtClean="0"/>
              <a:t> Dar</a:t>
            </a:r>
          </a:p>
          <a:p>
            <a:endParaRPr lang="en-US" dirty="0"/>
          </a:p>
          <a:p>
            <a:r>
              <a:rPr lang="en-US" dirty="0" smtClean="0"/>
              <a:t>TFs: Possible to call for a national platform meeting through the </a:t>
            </a:r>
            <a:r>
              <a:rPr lang="en-US" dirty="0" smtClean="0"/>
              <a:t> SLM-TC </a:t>
            </a:r>
            <a:r>
              <a:rPr lang="en-US" dirty="0" smtClean="0"/>
              <a:t>for wider </a:t>
            </a:r>
            <a:r>
              <a:rPr lang="en-US" dirty="0" smtClean="0"/>
              <a:t>networking, advocacy, knowledge sharing to  influence </a:t>
            </a:r>
            <a:r>
              <a:rPr lang="en-US" dirty="0" smtClean="0"/>
              <a:t>policy and institutions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9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160</TotalTime>
  <Words>608</Words>
  <Application>Microsoft Office PowerPoint</Application>
  <PresentationFormat>On-screen Show (4:3)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Future of NBDC National Platform</vt:lpstr>
      <vt:lpstr>Current reality</vt:lpstr>
      <vt:lpstr>Options for continuity</vt:lpstr>
      <vt:lpstr>Practical Option</vt:lpstr>
      <vt:lpstr>Existing Coordination Mechanisms</vt:lpstr>
      <vt:lpstr>RED/FS Coordination Mechanisms</vt:lpstr>
      <vt:lpstr>SLM TC</vt:lpstr>
      <vt:lpstr>National Platform Meeting Organization</vt:lpstr>
      <vt:lpstr>Good Experience 1: Small Scale Irrigation Task force – IWMI’s Engagement</vt:lpstr>
      <vt:lpstr>Good Experience 2: FLoWS of RiPPLE</vt:lpstr>
      <vt:lpstr>Ownership</vt:lpstr>
      <vt:lpstr>Conclusion</vt:lpstr>
      <vt:lpstr>Thank You …..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of the National Platform</dc:title>
  <dc:creator>Belay</dc:creator>
  <cp:lastModifiedBy>Belay</cp:lastModifiedBy>
  <cp:revision>27</cp:revision>
  <dcterms:created xsi:type="dcterms:W3CDTF">2013-10-22T00:12:17Z</dcterms:created>
  <dcterms:modified xsi:type="dcterms:W3CDTF">2013-10-24T09:19:03Z</dcterms:modified>
</cp:coreProperties>
</file>